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6" r:id="rId2"/>
    <p:sldId id="281" r:id="rId3"/>
    <p:sldId id="28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84" r:id="rId12"/>
    <p:sldId id="283" r:id="rId13"/>
    <p:sldId id="286" r:id="rId14"/>
    <p:sldId id="287" r:id="rId15"/>
    <p:sldId id="265" r:id="rId16"/>
    <p:sldId id="266" r:id="rId17"/>
    <p:sldId id="267" r:id="rId18"/>
    <p:sldId id="268" r:id="rId19"/>
    <p:sldId id="269" r:id="rId20"/>
    <p:sldId id="270" r:id="rId21"/>
    <p:sldId id="288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2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00FF"/>
    <a:srgbClr val="FF66FF"/>
    <a:srgbClr val="FF66CC"/>
    <a:srgbClr val="FF66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DDBFD-3FDF-4708-9A41-AD1D644BD085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95132-0CE2-4C33-8D4F-7B394D6FB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348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95132-0CE2-4C33-8D4F-7B394D6FB62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23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7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61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73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64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48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60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82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8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49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63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29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2">
                <a:lumMod val="60000"/>
                <a:lumOff val="40000"/>
              </a:schemeClr>
            </a:gs>
            <a:gs pos="71000">
              <a:schemeClr val="accent1">
                <a:tint val="44500"/>
                <a:satMod val="160000"/>
              </a:schemeClr>
            </a:gs>
            <a:gs pos="88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CB033-1ADB-404F-91BF-9C9F4DEB1C0A}" type="datetimeFigureOut">
              <a:rPr lang="ru-RU" smtClean="0"/>
              <a:t>28.08.2022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93331-16DF-4915-AD3C-5651E6838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57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</a:rPr>
              <a:t>Школьная служба</a:t>
            </a:r>
            <a:br>
              <a:rPr lang="ru-RU" sz="6600" b="1" dirty="0" smtClean="0">
                <a:solidFill>
                  <a:srgbClr val="002060"/>
                </a:solidFill>
              </a:rPr>
            </a:br>
            <a:r>
              <a:rPr lang="ru-RU" sz="6600" b="1" dirty="0" smtClean="0">
                <a:solidFill>
                  <a:srgbClr val="002060"/>
                </a:solidFill>
              </a:rPr>
              <a:t> </a:t>
            </a:r>
            <a:r>
              <a:rPr lang="ru-RU" sz="6600" b="1" dirty="0" smtClean="0">
                <a:solidFill>
                  <a:srgbClr val="002060"/>
                </a:solidFill>
              </a:rPr>
              <a:t>примирения «Дорога к миру»</a:t>
            </a:r>
            <a:r>
              <a:rPr lang="ru-RU" sz="6600" b="1" dirty="0" smtClean="0">
                <a:solidFill>
                  <a:srgbClr val="002060"/>
                </a:solidFill>
              </a:rPr>
              <a:t/>
            </a:r>
            <a:br>
              <a:rPr lang="ru-RU" sz="6600" b="1" dirty="0" smtClean="0">
                <a:solidFill>
                  <a:srgbClr val="002060"/>
                </a:solidFill>
              </a:rPr>
            </a:br>
            <a:r>
              <a:rPr lang="ru-RU" sz="6600" b="1" dirty="0">
                <a:solidFill>
                  <a:srgbClr val="002060"/>
                </a:solidFill>
              </a:rPr>
              <a:t/>
            </a:r>
            <a:br>
              <a:rPr lang="ru-RU" sz="6600" b="1" dirty="0">
                <a:solidFill>
                  <a:srgbClr val="002060"/>
                </a:solidFill>
              </a:rPr>
            </a:br>
            <a:endParaRPr lang="ru-RU" sz="66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3886200"/>
            <a:ext cx="4896544" cy="17526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ГБОУ СОШ № 13 </a:t>
            </a:r>
            <a:r>
              <a:rPr lang="ru-RU" dirty="0" err="1" smtClean="0">
                <a:solidFill>
                  <a:srgbClr val="002060"/>
                </a:solidFill>
              </a:rPr>
              <a:t>г.о</a:t>
            </a:r>
            <a:r>
              <a:rPr lang="ru-RU" dirty="0" smtClean="0">
                <a:solidFill>
                  <a:srgbClr val="002060"/>
                </a:solidFill>
              </a:rPr>
              <a:t>. Чапаевск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Куратор:Томенко</a:t>
            </a:r>
            <a:r>
              <a:rPr lang="ru-RU" dirty="0" smtClean="0">
                <a:solidFill>
                  <a:srgbClr val="002060"/>
                </a:solidFill>
              </a:rPr>
              <a:t> И.Н.</a:t>
            </a:r>
            <a:endParaRPr lang="ru-RU" dirty="0" smtClean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98180"/>
            <a:ext cx="3528392" cy="35283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979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Конфликты </a:t>
            </a:r>
            <a:r>
              <a:rPr lang="ru-RU" b="1" dirty="0">
                <a:solidFill>
                  <a:srgbClr val="002060"/>
                </a:solidFill>
              </a:rPr>
              <a:t>между педагогами и администрацией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 недостаточно четкое разграничение между самими администраторами школы сферы управленческого влияния, часто приводящее к «двойному» подчинению педагога;</a:t>
            </a:r>
            <a:br>
              <a:rPr lang="ru-RU" sz="1700" dirty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 жесткая регламентация школьной жизни, оценочно-императивный характер применения требований;</a:t>
            </a:r>
            <a:br>
              <a:rPr lang="ru-RU" sz="1700" dirty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 перекладывание на учителя «чужих» обязанностей;</a:t>
            </a:r>
            <a:br>
              <a:rPr lang="ru-RU" sz="1700" dirty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 незапланированные (неожиданные) формы контроля за деятельностью учителя.</a:t>
            </a:r>
            <a:br>
              <a:rPr lang="ru-RU" sz="1700" dirty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 неадекватность стиля руководства коллективом уровню его социального развития;</a:t>
            </a:r>
            <a:br>
              <a:rPr lang="ru-RU" sz="1700" dirty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 частая смена руководства;</a:t>
            </a:r>
            <a:br>
              <a:rPr lang="ru-RU" sz="1700" dirty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 недооценка руководителем профессионального честолюбия педагога;</a:t>
            </a:r>
            <a:br>
              <a:rPr lang="ru-RU" sz="1700" dirty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 нарушение психолого-дидактических принципов морального и материального стимулирования труда учителя;</a:t>
            </a:r>
            <a:br>
              <a:rPr lang="ru-RU" sz="1700" dirty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 неравномерная загруженность учителей общественными поручениями;</a:t>
            </a:r>
            <a:br>
              <a:rPr lang="ru-RU" sz="1700" dirty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 нарушение принципа индивидуального подхода к личности педагога.</a:t>
            </a:r>
            <a:br>
              <a:rPr lang="ru-RU" sz="1700" dirty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 предвзятое отношение учителя к ученикам;</a:t>
            </a:r>
            <a:br>
              <a:rPr lang="ru-RU" sz="1700" dirty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 систематическое занижение оценок;</a:t>
            </a:r>
            <a:br>
              <a:rPr lang="ru-RU" sz="1700" dirty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• самовольное установление учителем количества и форм проведения проверки знаний учащихся, не предусмотренных программой и резко превышающих нормативную учебную нагрузку детей.</a:t>
            </a:r>
          </a:p>
        </p:txBody>
      </p:sp>
    </p:spTree>
    <p:extLst>
      <p:ext uri="{BB962C8B-B14F-4D97-AF65-F5344CB8AC3E}">
        <p14:creationId xmlns:p14="http://schemas.microsoft.com/office/powerpoint/2010/main" val="80776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9155301" cy="6408712"/>
          </a:xfrm>
        </p:spPr>
      </p:pic>
    </p:spTree>
    <p:extLst>
      <p:ext uri="{BB962C8B-B14F-4D97-AF65-F5344CB8AC3E}">
        <p14:creationId xmlns:p14="http://schemas.microsoft.com/office/powerpoint/2010/main" val="5227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3" y="260648"/>
            <a:ext cx="9105117" cy="5949280"/>
          </a:xfrm>
        </p:spPr>
      </p:pic>
    </p:spTree>
    <p:extLst>
      <p:ext uri="{BB962C8B-B14F-4D97-AF65-F5344CB8AC3E}">
        <p14:creationId xmlns:p14="http://schemas.microsoft.com/office/powerpoint/2010/main" val="323164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школьной  службы примирения: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 Распространение среди учащихся, родителей и учителей цивилизованных форм разрешения конфликтов.</a:t>
            </a:r>
          </a:p>
          <a:p>
            <a:pPr marL="0" indent="0">
              <a:buNone/>
            </a:pPr>
            <a:r>
              <a:rPr lang="ru-RU" dirty="0"/>
              <a:t>2. Помощь в разрешении конфликтных ситуаций на основе принципов восстановительной медиации.</a:t>
            </a:r>
          </a:p>
          <a:p>
            <a:pPr marL="0" indent="0">
              <a:buNone/>
            </a:pPr>
            <a:r>
              <a:rPr lang="ru-RU" dirty="0"/>
              <a:t>3.Снижение количества административного реагирования на правонарушения.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775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школьной службы примирения: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1. Проведение примирительных программ (восстановительных медиаций, кругов сообщества, школьных и семейных конференций и т.д.) для участников конфликтов ситуаций.</a:t>
            </a:r>
          </a:p>
          <a:p>
            <a:pPr marL="0" indent="0">
              <a:buNone/>
            </a:pPr>
            <a:r>
              <a:rPr lang="ru-RU" dirty="0"/>
              <a:t>2. Обучение школьников цивилизованным методам урегулирования конфликтов и ответственности.</a:t>
            </a:r>
          </a:p>
          <a:p>
            <a:pPr marL="0" indent="0">
              <a:buNone/>
            </a:pPr>
            <a:r>
              <a:rPr lang="ru-RU" dirty="0"/>
              <a:t>3. Информирование учеников, родителей и учителей о принципах и ценностях восстановительной медиации.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11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Программа примирения жертвы и обидчика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Применяется, когда есть криминальная ситуация и стороны признают свое участие в ней. Такая программа может задействовать достаточно большой спектр ситуаций: кражи, конфликты, хулиганство, вымогательство, вандализм, грабежи, угоны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Встречи жертвы и правонарушителя «лицом к лицу» направлены на создание условий для преодолений последствий конфликта (их нейтрализации или устранения) силами самих участников криминальной ситуации.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программа проводится при добровольном согласии сторон, при условии, что обидчик признает свою ответственность за случившееся и хочет (что устанавливается посредником в ходе предварительных бесед), насколько это возможно, исправить ситуацию.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2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Программа примирения жертвы и обидчика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ходе таких встреч каждая сторона имеет возможность высказаться, а ведущий помогает: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достичь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взаимопонимания по поводу произошедшего, причин, его вызвавших, и последствий для потерпевшего;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обсудить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сформулировать порядок возмещения ущерба;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сформулировать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планы по изменению конфликтной ситуации.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Примирительная встреча организуется и проводится ведущим, который создает условия для конструктивного диалога и достижения взаимоприемлемого соглашения. Соглашение о возмещении ущерба и планы изменения образа жизни и поведения участников, способствующего возникновению конфликтной ситуации, фиксируется в примирительном договоре.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2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Программа примирения жертвы и обидчика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9971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Подобные программы необходимы для: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разрешения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конфликтной ситуации путем привлечения к активному участию в этом процессе пострадавшего и обидчика, а также их родственников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сравнительно быстрого возмещения вреда потерпевшей стороне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выражение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чувств участников, снятие отрицательно окрашенных психологических состояний и освобождения от ролей «жертвы» и «законченного отморозка»;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превращение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столкновения между людьми в конструктивный процесс решения их проблем;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вразумление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обидчика, осознания им своей ответственности за нанесенный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906758"/>
            <a:ext cx="3201890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994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Программа примирения в семье.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 реализации данной программы акцент делается на изменение разрушительных для семьи отношений, взаимодействий её членов и создание диалога (тогда программа ближе к медиации), либо на разрешение криминальной ситуации - например, в случае воровства в семье (ближе к программе примирения нарушителя и жертвы).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программы особенно необходимы, поскольку именно в особенностях семьи и отношений в ней нередко заложены причины криминальной активности подростка. Кризис семьи может потребовать и более глубоких форм работы, таких как семейная терапия, но программа примирения даст возможность сделать шаг членам семьи к осознанию необходимости собственных усилий и изменению стратегий поведения в ситуации.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507" y="2111963"/>
            <a:ext cx="3281606" cy="32694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4316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Семейная конференция.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Программа включает в себя совместные действия семьи и ребенка по принятию ответственности за выход из криминальной ситуации и изменению поведения ребенка. Часто спрашивают, как дети могут возместить ущерб. Но им не обязательно полностью возмещать ущерб. Важно, чтобы они приняли на себя ответственность. Кроме того, частично могут помочь и родители. Так, на одной программе девятилетний мальчик (побивший стекла в школе) обязался в течение полугода мыть посуду, а родители возместили ущерб. Это была его ответственность.</a:t>
            </a:r>
          </a:p>
        </p:txBody>
      </p:sp>
    </p:spTree>
    <p:extLst>
      <p:ext uri="{BB962C8B-B14F-4D97-AF65-F5344CB8AC3E}">
        <p14:creationId xmlns:p14="http://schemas.microsoft.com/office/powerpoint/2010/main" val="193522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6684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Школьная и общественная конференция.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Это более массовые программы примирения. Они необходимы тогда, когда ситуация затронула достаточно большое количество участников и они испытывают потребность в нормализации отношений между 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Сторонами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конференции выступают группы людей или человек и группа. Стандартной ситуацией для проведения общественных или школьных конференций является решение вопроса об исключении ученика из учебного заведения в связи с систематическим срывом им занятий или прогулами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Такие конференции помогают также при разрешении затяжных конфликтов между классами, или учеником и классом, учителем и классом.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946" y="2176398"/>
            <a:ext cx="3059174" cy="305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6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Миссия ШСП: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 1. Создается альтернативный путь разрешения конфликтов</a:t>
            </a:r>
          </a:p>
          <a:p>
            <a:pPr marL="0" indent="0">
              <a:buNone/>
            </a:pPr>
            <a:r>
              <a:rPr lang="ru-RU" dirty="0"/>
              <a:t> 2. Конфликт превращается в конструктивный процесс</a:t>
            </a:r>
          </a:p>
          <a:p>
            <a:pPr marL="0" indent="0">
              <a:buNone/>
            </a:pPr>
            <a:r>
              <a:rPr lang="ru-RU" dirty="0"/>
              <a:t> 3. Приобретаются навыки активного слушания, лидерства и другие полезные коммуникативные умения</a:t>
            </a:r>
          </a:p>
          <a:p>
            <a:pPr marL="0" indent="0">
              <a:buNone/>
            </a:pPr>
            <a:r>
              <a:rPr lang="ru-RU" dirty="0"/>
              <a:t> 4. Улучшаются взаимоотношения среди детей и взрослых</a:t>
            </a:r>
          </a:p>
          <a:p>
            <a:pPr marL="0" indent="0">
              <a:buNone/>
            </a:pPr>
            <a:r>
              <a:rPr lang="ru-RU" dirty="0"/>
              <a:t> 5. Развивается чувство ответственности за свой выбор и решения, а также усиливается чувство личной значимости.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2075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4 этапа прохождения примирительной программы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1600200"/>
            <a:ext cx="389877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I этап - подготовительный;</a:t>
            </a:r>
            <a:br>
              <a:rPr lang="ru-RU" dirty="0"/>
            </a:br>
            <a:r>
              <a:rPr lang="ru-RU" dirty="0"/>
              <a:t>II этап - примирения;</a:t>
            </a:r>
            <a:br>
              <a:rPr lang="ru-RU" dirty="0"/>
            </a:br>
            <a:r>
              <a:rPr lang="ru-RU" dirty="0"/>
              <a:t>III этап - восстановления справедливости;</a:t>
            </a:r>
            <a:br>
              <a:rPr lang="ru-RU" dirty="0"/>
            </a:br>
            <a:r>
              <a:rPr lang="ru-RU" dirty="0"/>
              <a:t>IV этап – профилактический.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49" y="1772816"/>
            <a:ext cx="4104456" cy="39604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1443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I этап - подготовительный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данного этапа является подготовка к проведению примирительной встречи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Решаются задачи: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получения информации о конфликте, оценки конфликта с точки зрения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эффективности применения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нему посредничества;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установления доверительных отношений со сторонами конфликта, получения представления 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содержании произошедшего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конфликта со слов его участников, принятия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переживаний, оценок участников ситуации и их мнений по разрешению ситуации;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представления процедуры примирения и мотивации сторон на участие в ней;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в случае получения согласия - информирования о вопросах, которые будут обсуждаться на примирительной встрече, о правилах встречи.</a:t>
            </a:r>
          </a:p>
        </p:txBody>
      </p:sp>
    </p:spTree>
    <p:extLst>
      <p:ext uri="{BB962C8B-B14F-4D97-AF65-F5344CB8AC3E}">
        <p14:creationId xmlns:p14="http://schemas.microsoft.com/office/powerpoint/2010/main" val="333065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Критерии готовности участников к переходу на следующий этап: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критериями готовности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считают: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признание участниками случившегося;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признание негативных последствий, которые несет конфликт;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признание своей вины; искреннее желание совершить какие-либо действия для изменения ситуации;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желание обсудить, существующую проблему с другими участниками;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уверенность каждого в своей готовности встретиться «лицом к лицу» с противоположной стороной, для обсуждения конкретных действий по выходу из сложившейся ситуации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Ожидаемый положительный результат - согласие участников конфликта на принятие участия в примирительной встрече.</a:t>
            </a:r>
          </a:p>
        </p:txBody>
      </p:sp>
    </p:spTree>
    <p:extLst>
      <p:ext uri="{BB962C8B-B14F-4D97-AF65-F5344CB8AC3E}">
        <p14:creationId xmlns:p14="http://schemas.microsoft.com/office/powerpoint/2010/main" val="142004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II этап - примирения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данного этапа является организация и проведение примирительной встречи, создание условий для заключения примирительного соглашения между сторонами конфликта.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Решаются задачи: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помощи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выражении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сильных эмоций представителей сторон;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организации диалога сторон, направленного на восстановление картины и последствий ситуации;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помощи сторонам в осознании несправедливости произошедшего;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организации диалога о возмещении ущерба, о будущем нарушителя, а при необходимости - и будущем жертвы. Поиск ответа на вопрос: «Как сделать, чтобы этого не повторилось?»;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составления примирительного соглашения сторон, учитывающего согласованные решения сторон и механизм его выполнения.</a:t>
            </a:r>
          </a:p>
        </p:txBody>
      </p:sp>
    </p:spTree>
    <p:extLst>
      <p:ext uri="{BB962C8B-B14F-4D97-AF65-F5344CB8AC3E}">
        <p14:creationId xmlns:p14="http://schemas.microsoft.com/office/powerpoint/2010/main" val="12379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Примирительное соглашение.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того чтобы примирительное соглашение (договор) по результатам примирения было эффективным необходимо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составить его абсолютно точным и конкретным, так чтобы оно воспринималось однозначно обеими сторонами;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написать его тем языком, который понятен обеим сторонам; конкретизировать имена,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сроки;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прописать только реалистичные удовлетворяющие интересы обеих сторон действия;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сформулировать соглашение нейтрально, не оскорбляя ничьего достоинства;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указать, каким образом будут разрешаться вопросы, которые могут возникнуть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будущем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04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III этап - восстановления справедливости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этапа является - обеспечение успешности выполнения пунктов соглашения, достигнутого на предыдущем этапе представителями сторон.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Решаются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контроля за выполнением условий соглашения;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организации при необходимости дополнительных встреч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Критерии готовности участников к переходу на следующий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выполнение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условий соглашения, удовлетворенность всех сторон конфликтной ситуации, прекращение разрастания конфликта.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Ожидаемый положительный результат - успешное выполнение условий соглашения.</a:t>
            </a:r>
          </a:p>
        </p:txBody>
      </p:sp>
    </p:spTree>
    <p:extLst>
      <p:ext uri="{BB962C8B-B14F-4D97-AF65-F5344CB8AC3E}">
        <p14:creationId xmlns:p14="http://schemas.microsoft.com/office/powerpoint/2010/main" val="33594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IV этап – профилактический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этапа является окончательное налаживание отношений между сторонами конфликта.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Решается задача: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возможных рецидивов, возобновления конфликта.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После окончания выполнения сторонами условий соглашения проводится работа по профилактическому сопровождению подростка.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сопровождение подростков включает в себя психолого - педагогические, диагностике - коррекционные программы, социально - педагогические программы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ресоциализации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восстановление социального статуса подростка в системе межличностных отношений, переориентацию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референтных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социальных установок. Работа ведется по диагностическому,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психокоррекционному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оздоровительному, учебно - воспитательному и социально -правовому направлениям.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Длительность профилактического этапа от 6 месяцев до 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Этапы выполнения программы примирения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Получив информацию о событии, определить, подходит ли оно по критериям для работы с использованием метода медиации.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2. Выяснить возможное участие источника информации в программе, заполнить регистрационную карточку.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3. Понять, как будет развиваться ситуация дальше в зависимости от проведения программы примирения (будет ли передано в педсовет, на заседание КДН, в совет профилактики, в суд и пр.).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1. Представиться (полностью смотрите во вступительной речи ведущего),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установить доверительные отношения.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2. Выслушать личную историю человека.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3. Понять переживания участников ситуации, снять сильные негативные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эмоции и вместе с участниками сориентироваться в их проблемах и нуждах.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4. Выяснить и обсудить предложения человека по разрешению ситуации.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5. Принять решение об уместности программы и её типе.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6. Представить программу и предложить стороне участвовать в ней.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7. Если сторона дает согласие, то подготовить её к участию в программе (какие вопросы будут обсуждаться на программе, правила программы).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8. Учесть пожелания стороны в организации программы (состав действующих лиц, место и время проведения).</a:t>
            </a:r>
          </a:p>
        </p:txBody>
      </p:sp>
    </p:spTree>
    <p:extLst>
      <p:ext uri="{BB962C8B-B14F-4D97-AF65-F5344CB8AC3E}">
        <p14:creationId xmlns:p14="http://schemas.microsoft.com/office/powerpoint/2010/main" val="143988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служба примирения это: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 Разрешение конфликтов силами самой школы.</a:t>
            </a:r>
          </a:p>
          <a:p>
            <a:pPr marL="0" indent="0">
              <a:buNone/>
            </a:pPr>
            <a:r>
              <a:rPr lang="ru-RU" dirty="0"/>
              <a:t>2. Изменение традиций реагирования на конфликтные ситуации.</a:t>
            </a:r>
          </a:p>
          <a:p>
            <a:pPr marL="0" indent="0">
              <a:buNone/>
            </a:pPr>
            <a:r>
              <a:rPr lang="ru-RU" dirty="0"/>
              <a:t>3. Профилактика школьной </a:t>
            </a:r>
            <a:r>
              <a:rPr lang="ru-RU" dirty="0" err="1"/>
              <a:t>дезадаптации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4. Школьное самоуправление и волонтерское движение подростков школы.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6260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Этапы выполнения программы примирения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Создать условия для ведения примирительной встречи (организация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помещения, расположение участников, возможность для конфиденциальных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переговоров).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2. Представить участников, обсудить правила встречи (см. вступительное слово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ведущего).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3. Помочь выразить (а при необходимости переформулировать) сильные эмоции сторон.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4. Организовать диалог сторон, направленный на восстановление картины последствий ситуации.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5. Помочь сторонам в признании несправедливости произошедшего.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6. Организовать диалог о возмещении ущерба, не повторения ситуации в будущем, о будущем правонарушителя, а при необходимости и будущем жертвы.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7. Составить примирительный договор сторон, учитывающий согласованные решения сторон и механизм его выполнения (см. выше).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8. Выяснить, кто будет информировать о ходе выполнении договора.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9. При необходимости организовать представление результатов программы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примирения в официальные органы (суд, правоохранительные органы, КДН,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ОДН, школу и т.п.). </a:t>
            </a:r>
          </a:p>
        </p:txBody>
      </p:sp>
    </p:spTree>
    <p:extLst>
      <p:ext uri="{BB962C8B-B14F-4D97-AF65-F5344CB8AC3E}">
        <p14:creationId xmlns:p14="http://schemas.microsoft.com/office/powerpoint/2010/main" val="76616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Этапы выполнения программы примирения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1. Проверить выполнение договора.</a:t>
            </a:r>
            <a:br>
              <a:rPr lang="ru-RU" dirty="0"/>
            </a:br>
            <a:r>
              <a:rPr lang="ru-RU" dirty="0"/>
              <a:t>2. Организовать при необходимости дополнительную встречу.</a:t>
            </a:r>
            <a:br>
              <a:rPr lang="ru-RU" dirty="0"/>
            </a:br>
            <a:r>
              <a:rPr lang="ru-RU" dirty="0"/>
              <a:t>3. Написать отчет по программе (см. ниже).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455" y="3717032"/>
            <a:ext cx="6944027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021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9134736" cy="6237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7321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Основные группы школьных конфликтов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детьми - как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внутривозрастные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так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межвозрастные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детьми и учителями;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 и родителями;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конфликты в самом педагогическом коллективе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межучительские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конфликты между педагогами и администрацией;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конфликты внутри родительского сообщества,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межродительские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это наименее заметные и наименее болезненные для учителей конфликты.</a:t>
            </a:r>
          </a:p>
        </p:txBody>
      </p:sp>
    </p:spTree>
    <p:extLst>
      <p:ext uri="{BB962C8B-B14F-4D97-AF65-F5344CB8AC3E}">
        <p14:creationId xmlns:p14="http://schemas.microsoft.com/office/powerpoint/2010/main" val="130278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Конфликты между учащимися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Причины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большей части конфликтов между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детьми: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общая раздражительность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неспособность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некоторых школьников преодолевать психологические и учебные нагрузки без агрессивной реакции на источник раздражения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перегруженность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учебной программы, шумная атмосфера, большое количество различных людей в школе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ученическом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коллективе к провокационным и насильственным действиям предрасполагает и большая анонимность, круговая порука среди учащихся, меньшая вероятность выявления конфликтов на ранней стадии и их предотвращения.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конфликты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начальной школе, особенно в первом классе, - это в первую очередь самоутверждение ребенка в статусе ученика.</a:t>
            </a:r>
          </a:p>
        </p:txBody>
      </p:sp>
    </p:spTree>
    <p:extLst>
      <p:ext uri="{BB962C8B-B14F-4D97-AF65-F5344CB8AC3E}">
        <p14:creationId xmlns:p14="http://schemas.microsoft.com/office/powerpoint/2010/main" val="29103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Школьные конфликты в младших классах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1. Борьба за лидерство.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Обычно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классе учится один-два сильных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харизматичных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лидера, которые быстренько занимают свои позиции и умело верховодят в коллективе. Но если в классе много ребят с ярко выраженными лидерскими наклонностями, то начинается борьба за лидерство. Порой с применением, как принято сейчас говорить, «грязных технологий». Так что если ребенок уже в детском саду проявлял лидерские качества, то в школе ему может быть нелегко, особенно если он схлестнется с более сильным, амбициозным характером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2. Борьба за место под солнцем.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соревнуются, кто из них самый достойный, сражаются за любовь и внимание учителя. Эта борьба характерна не только для лидеров, но и для детей с мягким, незлобивым характером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3. Борьба за статус ученика.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Особенно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это характерно для девочек, некоторые из них рьяно мечтают о статусе первой ученицы в классе, «звезды в тумане». Отсюда и манипулирование сознанием учащихся, общественным мнением.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Также в названном звене обучения встречаются конфликты между успешными и неуспешными учащимися внутри класса.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581128"/>
            <a:ext cx="3390158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2265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Конфликт </a:t>
            </a:r>
            <a:r>
              <a:rPr lang="ru-RU" b="1" dirty="0">
                <a:solidFill>
                  <a:srgbClr val="002060"/>
                </a:solidFill>
              </a:rPr>
              <a:t>между учителем и учащимися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«дискриминация» по отношению к учащимся (деление учеников на способных и неспособных; беседы во внеурочное время только с отличниками и др.);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оценка успеваемости;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демонстративное потакание школьникам, чьи родители имеют ту или иную форму власти над учителем;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жестокость в обращении с учащимися.</a:t>
            </a:r>
          </a:p>
        </p:txBody>
      </p:sp>
    </p:spTree>
    <p:extLst>
      <p:ext uri="{BB962C8B-B14F-4D97-AF65-F5344CB8AC3E}">
        <p14:creationId xmlns:p14="http://schemas.microsoft.com/office/powerpoint/2010/main" val="339808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Конфликт </a:t>
            </a:r>
            <a:r>
              <a:rPr lang="ru-RU" b="1" dirty="0">
                <a:solidFill>
                  <a:srgbClr val="002060"/>
                </a:solidFill>
              </a:rPr>
              <a:t>- «учитель - родители</a:t>
            </a:r>
            <a:r>
              <a:rPr lang="ru-RU" b="1" dirty="0" smtClean="0">
                <a:solidFill>
                  <a:srgbClr val="002060"/>
                </a:solidFill>
              </a:rPr>
              <a:t>»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Школьные учителя, в основном женщины, зачастую сами создают конфликтные ситуации и придают им излишнюю эмоциональную окраску. Основными способами воздействия на нерадивых школьников со стороны взрослых, как правило, являются поучение, угроза наказанием или наказание, поиски виновного, формальное урегулирование конфликта. Неразрешенные конфликты с учителями и одноклассниками являются одной из основных причин нежелания ребёнка посещать школу, приводят к созреванию комплекса неполноценности, деформации личностного развития, закреплению негативного отношения к обучению.</a:t>
            </a:r>
          </a:p>
        </p:txBody>
      </p:sp>
    </p:spTree>
    <p:extLst>
      <p:ext uri="{BB962C8B-B14F-4D97-AF65-F5344CB8AC3E}">
        <p14:creationId xmlns:p14="http://schemas.microsoft.com/office/powerpoint/2010/main" val="416468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Конфликты в </a:t>
            </a:r>
            <a:r>
              <a:rPr lang="ru-RU" b="1" dirty="0">
                <a:solidFill>
                  <a:srgbClr val="002060"/>
                </a:solidFill>
              </a:rPr>
              <a:t>педагогическом коллективе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молодыми учителями и учителями со стажем работы;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учителями, преподающими разные предметы (например, между физиками и словесниками);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учителями, преподающими один и тот же предмет;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учителями, имеющими звание, должностной статус (учитель высшей категории, руководитель методического объединения) и не имеющими их;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 начальных классов и среднего звена;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учителями, чьи дети учатся в одной школе и др. (недовольство учителей отношением к их собственному ребенку своих коллег; недостаточная помощь и контроль за собственными детьми педагогов-матерей в силу огромной профессиональной занятости; особенность положения ребенка учителя в школьном социуме (всегда «на виду») и переживание по этому поводу матери-педагога, создающее вокруг нее постоянное «поле напряженности»; запредельно частое обращение учителей к коллегам, чьи дети учатся в школе, с просьбами, замечаниями, жалобами по поводу поведения и учебы их ребенка).</a:t>
            </a:r>
          </a:p>
        </p:txBody>
      </p:sp>
    </p:spTree>
    <p:extLst>
      <p:ext uri="{BB962C8B-B14F-4D97-AF65-F5344CB8AC3E}">
        <p14:creationId xmlns:p14="http://schemas.microsoft.com/office/powerpoint/2010/main" val="404067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1282</Words>
  <Application>Microsoft Office PowerPoint</Application>
  <PresentationFormat>Экран (4:3)</PresentationFormat>
  <Paragraphs>95</Paragraphs>
  <Slides>32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6" baseType="lpstr">
      <vt:lpstr>Arial</vt:lpstr>
      <vt:lpstr>Calibri</vt:lpstr>
      <vt:lpstr>Times New Roman</vt:lpstr>
      <vt:lpstr>Тема Office</vt:lpstr>
      <vt:lpstr>Школьная служба  примирения «Дорога к миру»  </vt:lpstr>
      <vt:lpstr>Презентация PowerPoint</vt:lpstr>
      <vt:lpstr>Школьная служба примирения это: </vt:lpstr>
      <vt:lpstr>Основные группы школьных конфликтов</vt:lpstr>
      <vt:lpstr>Конфликты между учащимися</vt:lpstr>
      <vt:lpstr>Школьные конфликты в младших классах </vt:lpstr>
      <vt:lpstr>Конфликт между учителем и учащимися</vt:lpstr>
      <vt:lpstr>Конфликт - «учитель - родители» </vt:lpstr>
      <vt:lpstr>Конфликты в педагогическом коллективе </vt:lpstr>
      <vt:lpstr>Конфликты между педагогами и администрацией</vt:lpstr>
      <vt:lpstr>Презентация PowerPoint</vt:lpstr>
      <vt:lpstr>Презентация PowerPoint</vt:lpstr>
      <vt:lpstr>Цели школьной  службы примирения:</vt:lpstr>
      <vt:lpstr>Задачи школьной службы примирения:</vt:lpstr>
      <vt:lpstr>Программа примирения жертвы и обидчика </vt:lpstr>
      <vt:lpstr>Программа примирения жертвы и обидчика </vt:lpstr>
      <vt:lpstr>Программа примирения жертвы и обидчика </vt:lpstr>
      <vt:lpstr>Программа примирения в семье. </vt:lpstr>
      <vt:lpstr>Семейная конференция. </vt:lpstr>
      <vt:lpstr>Школьная и общественная конференция. </vt:lpstr>
      <vt:lpstr>Миссия ШСП:</vt:lpstr>
      <vt:lpstr>4 этапа прохождения примирительной программы:</vt:lpstr>
      <vt:lpstr>I этап - подготовительный</vt:lpstr>
      <vt:lpstr>Критерии готовности участников к переходу на следующий этап:</vt:lpstr>
      <vt:lpstr>II этап - примирения</vt:lpstr>
      <vt:lpstr>Примирительное соглашение.</vt:lpstr>
      <vt:lpstr>III этап - восстановления справедливости</vt:lpstr>
      <vt:lpstr>IV этап – профилактический</vt:lpstr>
      <vt:lpstr>Этапы выполнения программы примирения:</vt:lpstr>
      <vt:lpstr>Этапы выполнения программы примирения:</vt:lpstr>
      <vt:lpstr>Этапы выполнения программы примирения:</vt:lpstr>
      <vt:lpstr>Презентация PowerPoint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служба  примирения</dc:title>
  <dc:creator>User</dc:creator>
  <cp:lastModifiedBy>Irina</cp:lastModifiedBy>
  <cp:revision>13</cp:revision>
  <dcterms:created xsi:type="dcterms:W3CDTF">2017-02-24T16:23:54Z</dcterms:created>
  <dcterms:modified xsi:type="dcterms:W3CDTF">2022-08-28T18:31:18Z</dcterms:modified>
</cp:coreProperties>
</file>