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DE1DB-3ABB-4723-AC64-78E876B4613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4658-2238-4D71-BC42-9D63677F743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241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FA0B-D736-4779-9D5B-960854C511B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4658-2238-4D71-BC42-9D63677F743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05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B239C-745D-466C-B1FB-A7DE7B69533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4658-2238-4D71-BC42-9D63677F743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073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CDBB5-C0B3-46AC-9D11-7B1D5ECF6F9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4658-2238-4D71-BC42-9D63677F743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810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2524-9EBE-4142-AD4A-4D3527B072E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4658-2238-4D71-BC42-9D63677F743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73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8988A-958F-4883-9741-DDCD8E927B9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4658-2238-4D71-BC42-9D63677F743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698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804D5-7E6C-4AAD-B67F-DE7D04B1EFB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4658-2238-4D71-BC42-9D63677F743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400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5AAB8-87AF-418A-8AFC-0641B4AB1C5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4658-2238-4D71-BC42-9D63677F743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644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4318-5CD2-4168-88DA-BD3747EB793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4658-2238-4D71-BC42-9D63677F743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264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F0E48-9CA2-4780-8DB1-516C37618F8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4658-2238-4D71-BC42-9D63677F743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661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35C5-6E4A-4020-A3EB-EF6D1E7F346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4658-2238-4D71-BC42-9D63677F743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62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D6119-8501-40E2-8E22-1CC34FEDA87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D4658-2238-4D71-BC42-9D63677F743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697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vk.com/video-217672002_456239054?list=bd74fc0277e8c21b73" TargetMode="External"/><Relationship Id="rId3" Type="http://schemas.openxmlformats.org/officeDocument/2006/relationships/hyperlink" Target="https://rcmo.ru/wp-content/uploads/2025/EGEVideo/&#1040;&#1085;&#1075;&#1083;&#1080;&#1081;&#1089;&#1082;&#1080;&#1081;_&#1045;&#1043;&#1069;.mp4" TargetMode="External"/><Relationship Id="rId7" Type="http://schemas.openxmlformats.org/officeDocument/2006/relationships/hyperlink" Target="https://rcmo.ru/wp-content/uploads/2025/OGEVideo/&#1048;&#1089;&#1090;&#1086;&#1088;&#1080;&#1103;_&#1054;&#1043;&#1069;_2025.mp4" TargetMode="External"/><Relationship Id="rId12" Type="http://schemas.openxmlformats.org/officeDocument/2006/relationships/image" Target="../media/image1.png"/><Relationship Id="rId2" Type="http://schemas.openxmlformats.org/officeDocument/2006/relationships/hyperlink" Target="https://rcmo.ru/wp-content/uploads/2025/EGEVideo/%D0%A4%D0%B8%D0%B7%D0%B8%D0%BA%D0%B0_%D0%95%D0%93%D0%AD.mp4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cmo.ru/wp-content/uploads/2025/OGEVideo/&#1052;&#1072;&#1090;&#1077;&#1084;&#1072;&#1090;&#1080;&#1082;&#1072;_&#1054;&#1043;&#1069;.mp4" TargetMode="External"/><Relationship Id="rId11" Type="http://schemas.openxmlformats.org/officeDocument/2006/relationships/hyperlink" Target="https://rcmo.ru/wp-content/uploads/2025/OGEVideo/%D0%9B%D0%B8%D1%82%D0%B5%D1%80%D0%B0%D1%82%D1%83%D1%80%D0%B0_%D0%9E%D0%93%D0%AD_2025.mp4" TargetMode="External"/><Relationship Id="rId5" Type="http://schemas.openxmlformats.org/officeDocument/2006/relationships/hyperlink" Target="https://rcmo.ru/wp-content/uploads/2025/EGEVideo/&#1056;&#1091;&#1089;&#1089;&#1082;&#1080;&#1081;_&#1045;&#1043;&#1069;.mp4" TargetMode="External"/><Relationship Id="rId10" Type="http://schemas.openxmlformats.org/officeDocument/2006/relationships/hyperlink" Target="https://rcmo.ru/wp-content/uploads/2025/OGEVideo/&#1054;&#1073;&#1097;&#1077;&#1089;&#1090;&#1074;&#1086;&#1079;&#1085;&#1072;&#1085;&#1080;&#1077;_&#1054;&#1043;&#1069;_2025.mp4" TargetMode="External"/><Relationship Id="rId4" Type="http://schemas.openxmlformats.org/officeDocument/2006/relationships/hyperlink" Target="https://rcmo.ru/wp-content/uploads/2025/EGEVideo/&#1051;&#1080;&#1090;&#1077;&#1088;&#1072;&#1090;&#1091;&#1088;&#1072;_&#1045;&#1043;&#1069;_2025.mp4" TargetMode="External"/><Relationship Id="rId9" Type="http://schemas.openxmlformats.org/officeDocument/2006/relationships/hyperlink" Target="https://rcmo.ru/wp-content/uploads/2025/OGEVideo/&#1056;&#1091;&#1089;&#1089;&#1082;&#1080;&#1081;_&#1054;&#1043;&#1069;_2025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58"/>
          <p:cNvGrpSpPr>
            <a:grpSpLocks/>
          </p:cNvGrpSpPr>
          <p:nvPr/>
        </p:nvGrpSpPr>
        <p:grpSpPr bwMode="auto">
          <a:xfrm>
            <a:off x="2" y="-1395535"/>
            <a:ext cx="9145191" cy="8251949"/>
            <a:chOff x="1" y="-1399612"/>
            <a:chExt cx="9144000" cy="8278873"/>
          </a:xfrm>
        </p:grpSpPr>
        <p:sp>
          <p:nvSpPr>
            <p:cNvPr id="5" name="Прямоугольник 23"/>
            <p:cNvSpPr/>
            <p:nvPr/>
          </p:nvSpPr>
          <p:spPr>
            <a:xfrm>
              <a:off x="3419476" y="-1399612"/>
              <a:ext cx="5702300" cy="1400089"/>
            </a:xfrm>
            <a:custGeom>
              <a:avLst/>
              <a:gdLst>
                <a:gd name="connsiteX0" fmla="*/ 0 w 7827189"/>
                <a:gd name="connsiteY0" fmla="*/ 0 h 1012634"/>
                <a:gd name="connsiteX1" fmla="*/ 7827189 w 7827189"/>
                <a:gd name="connsiteY1" fmla="*/ 0 h 1012634"/>
                <a:gd name="connsiteX2" fmla="*/ 7827189 w 7827189"/>
                <a:gd name="connsiteY2" fmla="*/ 1012634 h 1012634"/>
                <a:gd name="connsiteX3" fmla="*/ 0 w 7827189"/>
                <a:gd name="connsiteY3" fmla="*/ 1012634 h 1012634"/>
                <a:gd name="connsiteX4" fmla="*/ 0 w 7827189"/>
                <a:gd name="connsiteY4" fmla="*/ 0 h 1012634"/>
                <a:gd name="connsiteX0" fmla="*/ 577970 w 7827189"/>
                <a:gd name="connsiteY0" fmla="*/ 0 h 1012634"/>
                <a:gd name="connsiteX1" fmla="*/ 7827189 w 7827189"/>
                <a:gd name="connsiteY1" fmla="*/ 0 h 1012634"/>
                <a:gd name="connsiteX2" fmla="*/ 7827189 w 7827189"/>
                <a:gd name="connsiteY2" fmla="*/ 1012634 h 1012634"/>
                <a:gd name="connsiteX3" fmla="*/ 0 w 7827189"/>
                <a:gd name="connsiteY3" fmla="*/ 1012634 h 1012634"/>
                <a:gd name="connsiteX4" fmla="*/ 577970 w 7827189"/>
                <a:gd name="connsiteY4" fmla="*/ 0 h 1012634"/>
                <a:gd name="connsiteX0" fmla="*/ 560717 w 7827189"/>
                <a:gd name="connsiteY0" fmla="*/ 0 h 1047140"/>
                <a:gd name="connsiteX1" fmla="*/ 7827189 w 7827189"/>
                <a:gd name="connsiteY1" fmla="*/ 34506 h 1047140"/>
                <a:gd name="connsiteX2" fmla="*/ 7827189 w 7827189"/>
                <a:gd name="connsiteY2" fmla="*/ 1047140 h 1047140"/>
                <a:gd name="connsiteX3" fmla="*/ 0 w 7827189"/>
                <a:gd name="connsiteY3" fmla="*/ 1047140 h 1047140"/>
                <a:gd name="connsiteX4" fmla="*/ 560717 w 7827189"/>
                <a:gd name="connsiteY4" fmla="*/ 0 h 1047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27189" h="1047140">
                  <a:moveTo>
                    <a:pt x="560717" y="0"/>
                  </a:moveTo>
                  <a:lnTo>
                    <a:pt x="7827189" y="34506"/>
                  </a:lnTo>
                  <a:lnTo>
                    <a:pt x="7827189" y="1047140"/>
                  </a:lnTo>
                  <a:lnTo>
                    <a:pt x="0" y="1047140"/>
                  </a:lnTo>
                  <a:lnTo>
                    <a:pt x="560717" y="0"/>
                  </a:lnTo>
                  <a:close/>
                </a:path>
              </a:pathLst>
            </a:cu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2438" algn="ctr">
                <a:defRPr/>
              </a:pPr>
              <a:r>
                <a:rPr lang="ru-RU" sz="20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2025 год. </a:t>
              </a:r>
              <a:r>
                <a:rPr lang="ru-RU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РЕГИОНАЛЬНЫЕ ПРОЕКТЫ ГИА-2025</a:t>
              </a:r>
              <a:endParaRPr lang="ru-RU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6" name="Группа 57"/>
            <p:cNvGrpSpPr>
              <a:grpSpLocks/>
            </p:cNvGrpSpPr>
            <p:nvPr/>
          </p:nvGrpSpPr>
          <p:grpSpPr bwMode="auto">
            <a:xfrm>
              <a:off x="1" y="3663"/>
              <a:ext cx="9144000" cy="6875598"/>
              <a:chOff x="1" y="3663"/>
              <a:chExt cx="9144000" cy="6875598"/>
            </a:xfrm>
          </p:grpSpPr>
          <p:sp>
            <p:nvSpPr>
              <p:cNvPr id="7" name="Блок-схема: процесс 6"/>
              <p:cNvSpPr/>
              <p:nvPr/>
            </p:nvSpPr>
            <p:spPr>
              <a:xfrm>
                <a:off x="1" y="6699869"/>
                <a:ext cx="9143999" cy="179392"/>
              </a:xfrm>
              <a:prstGeom prst="flowChartProcess">
                <a:avLst/>
              </a:prstGeom>
              <a:ln/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8" name="Группа 29"/>
              <p:cNvGrpSpPr>
                <a:grpSpLocks/>
              </p:cNvGrpSpPr>
              <p:nvPr/>
            </p:nvGrpSpPr>
            <p:grpSpPr bwMode="auto">
              <a:xfrm>
                <a:off x="6351" y="3663"/>
                <a:ext cx="9137650" cy="760427"/>
                <a:chOff x="-17878" y="1413149"/>
                <a:chExt cx="9196386" cy="1310626"/>
              </a:xfrm>
            </p:grpSpPr>
            <p:sp>
              <p:nvSpPr>
                <p:cNvPr id="9" name="Полилиния 8"/>
                <p:cNvSpPr/>
                <p:nvPr/>
              </p:nvSpPr>
              <p:spPr>
                <a:xfrm>
                  <a:off x="3276348" y="1420126"/>
                  <a:ext cx="503277" cy="1231276"/>
                </a:xfrm>
                <a:custGeom>
                  <a:avLst/>
                  <a:gdLst>
                    <a:gd name="connsiteX0" fmla="*/ 621102 w 621102"/>
                    <a:gd name="connsiteY0" fmla="*/ 0 h 1155940"/>
                    <a:gd name="connsiteX1" fmla="*/ 0 w 621102"/>
                    <a:gd name="connsiteY1" fmla="*/ 1155940 h 1155940"/>
                    <a:gd name="connsiteX2" fmla="*/ 0 w 621102"/>
                    <a:gd name="connsiteY2" fmla="*/ 1155940 h 11559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21102" h="1155940">
                      <a:moveTo>
                        <a:pt x="621102" y="0"/>
                      </a:moveTo>
                      <a:lnTo>
                        <a:pt x="0" y="1155940"/>
                      </a:lnTo>
                      <a:lnTo>
                        <a:pt x="0" y="1155940"/>
                      </a:lnTo>
                    </a:path>
                  </a:pathLst>
                </a:custGeom>
                <a:ln/>
              </p:spPr>
              <p:style>
                <a:lnRef idx="1">
                  <a:schemeClr val="accent4"/>
                </a:lnRef>
                <a:fillRef idx="3">
                  <a:schemeClr val="accent4"/>
                </a:fillRef>
                <a:effectRef idx="2">
                  <a:schemeClr val="accent4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" name="Полилиния 9"/>
                <p:cNvSpPr/>
                <p:nvPr/>
              </p:nvSpPr>
              <p:spPr>
                <a:xfrm>
                  <a:off x="3779867" y="1413149"/>
                  <a:ext cx="5398641" cy="79350"/>
                </a:xfrm>
                <a:custGeom>
                  <a:avLst/>
                  <a:gdLst>
                    <a:gd name="connsiteX0" fmla="*/ 0 w 7349706"/>
                    <a:gd name="connsiteY0" fmla="*/ 0 h 0"/>
                    <a:gd name="connsiteX1" fmla="*/ 7349706 w 7349706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349706">
                      <a:moveTo>
                        <a:pt x="0" y="0"/>
                      </a:moveTo>
                      <a:lnTo>
                        <a:pt x="7349706" y="0"/>
                      </a:lnTo>
                    </a:path>
                  </a:pathLst>
                </a:custGeom>
                <a:ln/>
              </p:spPr>
              <p:style>
                <a:lnRef idx="1">
                  <a:schemeClr val="accent4"/>
                </a:lnRef>
                <a:fillRef idx="3">
                  <a:schemeClr val="accent4"/>
                </a:fillRef>
                <a:effectRef idx="2">
                  <a:schemeClr val="accent4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" name="Полилиния 10"/>
                <p:cNvSpPr/>
                <p:nvPr/>
              </p:nvSpPr>
              <p:spPr>
                <a:xfrm>
                  <a:off x="-17878" y="2628008"/>
                  <a:ext cx="3307248" cy="95767"/>
                </a:xfrm>
                <a:custGeom>
                  <a:avLst/>
                  <a:gdLst>
                    <a:gd name="connsiteX0" fmla="*/ 1233578 w 1233578"/>
                    <a:gd name="connsiteY0" fmla="*/ 0 h 0"/>
                    <a:gd name="connsiteX1" fmla="*/ 0 w 1233578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233578">
                      <a:moveTo>
                        <a:pt x="1233578" y="0"/>
                      </a:moveTo>
                      <a:lnTo>
                        <a:pt x="0" y="0"/>
                      </a:lnTo>
                    </a:path>
                  </a:pathLst>
                </a:custGeom>
                <a:ln/>
              </p:spPr>
              <p:style>
                <a:lnRef idx="1">
                  <a:schemeClr val="accent4"/>
                </a:lnRef>
                <a:fillRef idx="3">
                  <a:schemeClr val="accent4"/>
                </a:fillRef>
                <a:effectRef idx="2">
                  <a:schemeClr val="accent4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</p:grpSp>
      </p:grp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764740"/>
              </p:ext>
            </p:extLst>
          </p:nvPr>
        </p:nvGraphicFramePr>
        <p:xfrm>
          <a:off x="30580" y="836712"/>
          <a:ext cx="4194465" cy="4964963"/>
        </p:xfrm>
        <a:graphic>
          <a:graphicData uri="http://schemas.openxmlformats.org/drawingml/2006/table">
            <a:tbl>
              <a:tblPr firstRow="1" firstCol="1" bandRow="1">
                <a:tableStyleId>{17292A2E-F333-43FB-9621-5CBBE7FDCDCB}</a:tableStyleId>
              </a:tblPr>
              <a:tblGrid>
                <a:gridCol w="929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44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211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083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Предмет</a:t>
                      </a:r>
                      <a:endParaRPr lang="ru-RU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44" marR="458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ФИО</a:t>
                      </a:r>
                      <a:endParaRPr lang="ru-RU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44" marR="458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Содержание видеороликов/Блоки</a:t>
                      </a:r>
                      <a:endParaRPr lang="ru-RU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44" marR="45844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156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Физика</a:t>
                      </a:r>
                      <a:endParaRPr lang="ru-RU" sz="1200" dirty="0">
                        <a:effectLst/>
                      </a:endParaRPr>
                    </a:p>
                  </a:txBody>
                  <a:tcPr marL="50558" marR="50558" marT="9362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Кузнецов Владимир Петрович</a:t>
                      </a:r>
                    </a:p>
                  </a:txBody>
                  <a:tcPr marL="50558" marR="50558" marT="93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Особенности подготовки к ЕГЭ по физике в 2025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году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0558" marR="50558" marT="9362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9744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</a:endParaRPr>
                    </a:p>
                  </a:txBody>
                  <a:tcPr marL="67410" marR="67410" marT="9362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 tooltip="https://rcmo.ru/wp-content/uploads/2025/EGEVideo/Физика_ЕГЭ.mp4"/>
                        </a:rPr>
                        <a:t>https://rcmo.ru/wp-content/uploads/2025/EGEVideo/</a:t>
                      </a:r>
                      <a:r>
                        <a:rPr lang="ru-RU" sz="9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 tooltip="https://rcmo.ru/wp-content/uploads/2025/EGEVideo/Физика_ЕГЭ.mp4"/>
                        </a:rPr>
                        <a:t>Физика_ЕГЭ</a:t>
                      </a:r>
                      <a:r>
                        <a:rPr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 tooltip="https://rcmo.ru/wp-content/uploads/2025/EGEVideo/Физика_ЕГЭ.mp4"/>
                        </a:rPr>
                        <a:t>.</a:t>
                      </a:r>
                      <a:r>
                        <a:rPr lang="en-US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 tooltip="https://rcmo.ru/wp-content/uploads/2025/EGEVideo/Физика_ЕГЭ.mp4"/>
                        </a:rPr>
                        <a:t>mp4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0558" marR="50558" marT="9362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410" marR="67410" marT="9362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633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Английский язык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58" marR="50558" marT="9362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Меднова</a:t>
                      </a:r>
                      <a:r>
                        <a:rPr lang="ru-RU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Светлана Тимофеевна</a:t>
                      </a:r>
                    </a:p>
                  </a:txBody>
                  <a:tcPr marL="50558" marR="50558" marT="93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Готовимся к ЕГЭ по английскому языку. Трудные задания</a:t>
                      </a:r>
                    </a:p>
                  </a:txBody>
                  <a:tcPr marL="50558" marR="50558" marT="9362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5719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10" marR="67410" marT="9362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 tooltip="https://rcmo.ru/wp-content/uploads/2025/EGEVideo/Английский_ЕГЭ.mp4"/>
                        </a:rPr>
                        <a:t>https://rcmo.ru/wp-content/uploads/2025/EGEVideo/</a:t>
                      </a:r>
                      <a:r>
                        <a:rPr lang="ru-RU" sz="9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 tooltip="https://rcmo.ru/wp-content/uploads/2025/EGEVideo/Английский_ЕГЭ.mp4"/>
                        </a:rPr>
                        <a:t>Английский_ЕГЭ</a:t>
                      </a:r>
                      <a:r>
                        <a:rPr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 tooltip="https://rcmo.ru/wp-content/uploads/2025/EGEVideo/Английский_ЕГЭ.mp4"/>
                        </a:rPr>
                        <a:t>.</a:t>
                      </a:r>
                      <a:r>
                        <a:rPr lang="en-US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 tooltip="https://rcmo.ru/wp-content/uploads/2025/EGEVideo/Английский_ЕГЭ.mp4"/>
                        </a:rPr>
                        <a:t>mp4</a:t>
                      </a:r>
                      <a:r>
                        <a:rPr lang="en-US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0558" marR="50558" marT="9362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410" marR="67410" marT="9362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1876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Литература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58" marR="50558" marT="9362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Гронштейн</a:t>
                      </a:r>
                      <a:r>
                        <a:rPr lang="ru-RU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Татьяна Александровна</a:t>
                      </a:r>
                    </a:p>
                  </a:txBody>
                  <a:tcPr marL="50558" marR="50558" marT="93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Обновленная тестовая часть ЕГЭ по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литературе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Изменения в письменной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части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0558" marR="50558" marT="9362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75462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10" marR="67410" marT="9362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 tooltip="https://rcmo.ru/wp-content/uploads/2025/EGEVideo/Литература_ЕГЭ_2025.mp4"/>
                        </a:rPr>
                        <a:t>https://rcmo.ru/wp-content/uploads/2025/EGEVideo/</a:t>
                      </a:r>
                      <a:r>
                        <a:rPr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 tooltip="https://rcmo.ru/wp-content/uploads/2025/EGEVideo/Литература_ЕГЭ_2025.mp4"/>
                        </a:rPr>
                        <a:t>Литература_ЕГЭ_2025.</a:t>
                      </a:r>
                      <a:r>
                        <a:rPr lang="en-US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 tooltip="https://rcmo.ru/wp-content/uploads/2025/EGEVideo/Литература_ЕГЭ_2025.mp4"/>
                        </a:rPr>
                        <a:t>mp4</a:t>
                      </a:r>
                      <a:endParaRPr lang="ru-RU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558" marR="50558" marT="9362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410" marR="67410" marT="9362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0412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Русский язык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58" marR="50558" marT="9362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Захарченко Наталья Аркадьевна</a:t>
                      </a:r>
                    </a:p>
                  </a:txBody>
                  <a:tcPr marL="50558" marR="50558" marT="93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Эволюция формата 27 задания с развернутым ответом</a:t>
                      </a:r>
                    </a:p>
                  </a:txBody>
                  <a:tcPr marL="50558" marR="50558" marT="9362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97927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410" marR="67410" marT="9362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https://rcmo.ru/wp-content/uploads/2025/EGEVideo/</a:t>
                      </a:r>
                      <a:r>
                        <a:rPr lang="ru-RU" sz="9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Русский_ЕГЭ</a:t>
                      </a:r>
                      <a:r>
                        <a:rPr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.</a:t>
                      </a:r>
                      <a:r>
                        <a:rPr lang="en-US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mp4</a:t>
                      </a:r>
                      <a:r>
                        <a:rPr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558" marR="50558" marT="9362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410" marR="67410" marT="9362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6059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Информатика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58" marR="50558" marT="9362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Бронникова Елена Дмитриевна</a:t>
                      </a:r>
                    </a:p>
                  </a:txBody>
                  <a:tcPr marL="50558" marR="50558" marT="93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Готовимся к ЕГЭ-2025</a:t>
                      </a:r>
                    </a:p>
                  </a:txBody>
                  <a:tcPr marL="50558" marR="50558" marT="9362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681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Химия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58" marR="50558" marT="93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Шарипова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1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Сафия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1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Хакимовна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0558" marR="50558" marT="93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КИМ ЕГЭ-2025 по химии и типичные ошибки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участников 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экзамена</a:t>
                      </a:r>
                    </a:p>
                  </a:txBody>
                  <a:tcPr marL="50558" marR="50558" marT="9362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89503" y="49065"/>
            <a:ext cx="88704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600" b="1" cap="all" dirty="0" smtClean="0">
                <a:ln w="9000" cmpd="sng">
                  <a:solidFill>
                    <a:srgbClr val="FFC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FFC000">
                        <a:shade val="20000"/>
                        <a:satMod val="245000"/>
                      </a:srgbClr>
                    </a:gs>
                    <a:gs pos="43000">
                      <a:srgbClr val="FFC000">
                        <a:satMod val="255000"/>
                      </a:srgbClr>
                    </a:gs>
                    <a:gs pos="48000">
                      <a:srgbClr val="FFC000">
                        <a:shade val="85000"/>
                        <a:satMod val="255000"/>
                      </a:srgbClr>
                    </a:gs>
                    <a:gs pos="100000">
                      <a:srgbClr val="FFC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anose="020B0604020202020204" pitchFamily="34" charset="0"/>
              </a:rPr>
              <a:t>ПРОЕКТ «ГИА-2025. Разберем со специалистом»: видеопроекты председателей ПК</a:t>
            </a:r>
            <a:endParaRPr lang="ru-RU" sz="1600" b="1" cap="all" dirty="0">
              <a:ln w="9000" cmpd="sng">
                <a:solidFill>
                  <a:srgbClr val="FFC000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FFC000">
                      <a:shade val="20000"/>
                      <a:satMod val="245000"/>
                    </a:srgbClr>
                  </a:gs>
                  <a:gs pos="43000">
                    <a:srgbClr val="FFC000">
                      <a:satMod val="255000"/>
                    </a:srgbClr>
                  </a:gs>
                  <a:gs pos="48000">
                    <a:srgbClr val="FFC000">
                      <a:shade val="85000"/>
                      <a:satMod val="255000"/>
                    </a:srgbClr>
                  </a:gs>
                  <a:gs pos="100000">
                    <a:srgbClr val="FFC000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4658-2238-4D71-BC42-9D63677F743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432856"/>
              </p:ext>
            </p:extLst>
          </p:nvPr>
        </p:nvGraphicFramePr>
        <p:xfrm>
          <a:off x="4382590" y="1052736"/>
          <a:ext cx="4761410" cy="5283932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9583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634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395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24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Предмет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11" marR="39311" marT="836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ФИО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11" marR="39311" marT="836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Содержание видеороликов/Блоки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11" marR="39311" marT="8364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425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 Математика  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29" marR="44329" marT="8364" marB="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effectLst/>
                        </a:rPr>
                        <a:t>Липилина Вера Васильевна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29" marR="44329" marT="836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Проблемные вопросы подготовки к ОГЭ </a:t>
                      </a:r>
                      <a:r>
                        <a:rPr lang="ru-RU" sz="1100" dirty="0" smtClean="0">
                          <a:effectLst/>
                        </a:rPr>
                        <a:t/>
                      </a:r>
                      <a:br>
                        <a:rPr lang="ru-RU" sz="1100" dirty="0" smtClean="0">
                          <a:effectLst/>
                        </a:rPr>
                      </a:br>
                      <a:r>
                        <a:rPr lang="ru-RU" sz="1100" dirty="0" smtClean="0">
                          <a:effectLst/>
                        </a:rPr>
                        <a:t>по </a:t>
                      </a:r>
                      <a:r>
                        <a:rPr lang="ru-RU" sz="1100" dirty="0">
                          <a:effectLst/>
                        </a:rPr>
                        <a:t>математике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65" marR="45165" marT="8364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5817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5" marR="59105" marT="8364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 tooltip="https://rcmo.ru/wp-content/uploads/2025/OGEVideo/Математика_ОГЭ.mp4"/>
                        </a:rPr>
                        <a:t>https://rcmo.ru/wp-content/uploads/2025/OGEVideo/</a:t>
                      </a:r>
                      <a:r>
                        <a:rPr lang="ru-RU" sz="9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 tooltip="https://rcmo.ru/wp-content/uploads/2025/OGEVideo/Математика_ОГЭ.mp4"/>
                        </a:rPr>
                        <a:t>Математика_ОГЭ</a:t>
                      </a:r>
                      <a:r>
                        <a:rPr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 tooltip="https://rcmo.ru/wp-content/uploads/2025/OGEVideo/Математика_ОГЭ.mp4"/>
                        </a:rPr>
                        <a:t>.</a:t>
                      </a:r>
                      <a:r>
                        <a:rPr lang="en-US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 tooltip="https://rcmo.ru/wp-content/uploads/2025/OGEVideo/Математика_ОГЭ.mp4"/>
                        </a:rPr>
                        <a:t>mp4</a:t>
                      </a:r>
                      <a:endParaRPr lang="ru-RU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29" marR="44329" marT="8364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20" marR="60220" marT="8364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248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История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29" marR="44329" marT="8364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effectLst/>
                        </a:rPr>
                        <a:t>Мочалова Юлия Владимировна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29" marR="44329" marT="836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Подготовка к ОГЭ по истории в 2025 году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29" marR="44329" marT="8364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2699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5" marR="59105" marT="8364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https://rcmo.ru/wp-content/uploads/2025/OGEVideo/</a:t>
                      </a:r>
                      <a:r>
                        <a:rPr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История_ОГЭ_2025.</a:t>
                      </a:r>
                      <a:r>
                        <a:rPr lang="en-US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mp4</a:t>
                      </a:r>
                      <a:r>
                        <a:rPr lang="en-US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329" marR="44329" marT="8364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5" marR="59105" marT="8364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248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Физика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29" marR="44329" marT="8364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err="1">
                          <a:effectLst/>
                        </a:rPr>
                        <a:t>Жакова</a:t>
                      </a:r>
                      <a:r>
                        <a:rPr lang="ru-RU" sz="1100" b="1" dirty="0">
                          <a:effectLst/>
                        </a:rPr>
                        <a:t> </a:t>
                      </a:r>
                      <a:r>
                        <a:rPr lang="ru-RU" sz="1100" b="1" dirty="0" smtClean="0">
                          <a:effectLst/>
                        </a:rPr>
                        <a:t> Полина </a:t>
                      </a:r>
                      <a:r>
                        <a:rPr lang="ru-RU" sz="1100" b="1" dirty="0">
                          <a:effectLst/>
                        </a:rPr>
                        <a:t>Григорьевна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29" marR="44329" marT="836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Готовимся к ОГЭ по физике в 2025 году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29" marR="44329" marT="8364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16336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5" marR="59105" marT="8364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8"/>
                        </a:rPr>
                        <a:t>https://vk.com/video-217672002_456239054?list=bd74fc0277e8c21b73</a:t>
                      </a:r>
                      <a:r>
                        <a:rPr lang="ru-RU" sz="9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29" marR="44329" marT="8364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5" marR="59105" marT="8364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8425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Русский язык 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29" marR="44329" marT="8364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effectLst/>
                        </a:rPr>
                        <a:t>Ерофеева Ольга Юрьевна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29" marR="44329" marT="836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Подготовка к ОГЭ по русскому языку </a:t>
                      </a:r>
                      <a:r>
                        <a:rPr lang="ru-RU" sz="1100" dirty="0" smtClean="0">
                          <a:effectLst/>
                        </a:rPr>
                        <a:t/>
                      </a:r>
                      <a:br>
                        <a:rPr lang="ru-RU" sz="1100" dirty="0" smtClean="0">
                          <a:effectLst/>
                        </a:rPr>
                      </a:br>
                      <a:r>
                        <a:rPr lang="ru-RU" sz="1100" dirty="0" smtClean="0">
                          <a:effectLst/>
                        </a:rPr>
                        <a:t>в </a:t>
                      </a:r>
                      <a:r>
                        <a:rPr lang="ru-RU" sz="1100" dirty="0">
                          <a:effectLst/>
                        </a:rPr>
                        <a:t>2025 году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29" marR="44329" marT="8364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9429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5" marR="59105" marT="8364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9" tooltip="https://rcmo.ru/wp-content/uploads/2025/OGEVideo/Русский_ОГЭ_2025.mp4"/>
                        </a:rPr>
                        <a:t>https://rcmo.ru/wp-content/uploads/2025/OGEVideo/Русский_ОГЭ_2025.mp4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29" marR="44329" marT="8364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5" marR="59105" marT="8364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8425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Обществознание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29" marR="44329" marT="8364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Баркан Елена Эдуардовна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29" marR="44329" marT="836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ОГЭ по обществознанию: трудные задания и типичные ошибки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29" marR="44329" marT="8364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2699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5" marR="59105" marT="8364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0"/>
                        </a:rPr>
                        <a:t>https://rcmo.ru/wp-content/uploads/2025/OGEVideo/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0"/>
                        </a:rPr>
                        <a:t>Обществознание_ОГЭ_2025.</a:t>
                      </a: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0"/>
                        </a:rPr>
                        <a:t>mp4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29" marR="44329" marT="8364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5" marR="59105" marT="8364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58425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Литература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29" marR="44329" marT="836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 err="1">
                          <a:effectLst/>
                        </a:rPr>
                        <a:t>Рамзаева</a:t>
                      </a:r>
                      <a:r>
                        <a:rPr lang="ru-RU" sz="1100" dirty="0">
                          <a:effectLst/>
                        </a:rPr>
                        <a:t> Валентина Александровна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29" marR="44329" marT="836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Подготовка к ОГЭ по литературе в 2025 году участников экзамена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29" marR="44329" marT="8364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92483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5" marR="59105" marT="8364" marB="0" anchor="ctr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1" tooltip="https://rcmo.ru/wp-content/uploads/2025/OGEVideo/Литература_ОГЭ_2025.mp4"/>
                        </a:rPr>
                        <a:t>https://rcmo.ru/wp-content/uploads/2025/OGEVideo/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1" tooltip="https://rcmo.ru/wp-content/uploads/2025/OGEVideo/Литература_ОГЭ_2025.mp4"/>
                        </a:rPr>
                        <a:t>Литература_ОГЭ_2025.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1" tooltip="https://rcmo.ru/wp-content/uploads/2025/OGEVideo/Литература_ОГЭ_2025.mp4"/>
                        </a:rPr>
                        <a:t>mp4</a:t>
                      </a:r>
                      <a:endParaRPr lang="ru-RU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29" marR="44329" marT="8364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5" marR="59105" marT="8364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03" y="19084"/>
            <a:ext cx="432048" cy="624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043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214</Words>
  <Application>Microsoft Office PowerPoint</Application>
  <PresentationFormat>Экран (4:3)</PresentationFormat>
  <Paragraphs>56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1_Тема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ZamUVR</cp:lastModifiedBy>
  <cp:revision>3</cp:revision>
  <dcterms:created xsi:type="dcterms:W3CDTF">2024-12-13T08:40:44Z</dcterms:created>
  <dcterms:modified xsi:type="dcterms:W3CDTF">2024-12-16T08:19:16Z</dcterms:modified>
</cp:coreProperties>
</file>